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66" r:id="rId3"/>
    <p:sldId id="267" r:id="rId4"/>
    <p:sldId id="268" r:id="rId5"/>
    <p:sldId id="269" r:id="rId6"/>
    <p:sldId id="256" r:id="rId7"/>
    <p:sldId id="257" r:id="rId8"/>
    <p:sldId id="258" r:id="rId9"/>
    <p:sldId id="260" r:id="rId10"/>
    <p:sldId id="259" r:id="rId11"/>
    <p:sldId id="262" r:id="rId12"/>
    <p:sldId id="261" r:id="rId13"/>
    <p:sldId id="264" r:id="rId14"/>
    <p:sldId id="263" r:id="rId15"/>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94660"/>
  </p:normalViewPr>
  <p:slideViewPr>
    <p:cSldViewPr snapToGrid="0">
      <p:cViewPr varScale="1">
        <p:scale>
          <a:sx n="108" d="100"/>
          <a:sy n="108" d="100"/>
        </p:scale>
        <p:origin x="1302" y="108"/>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918" cy="497121"/>
          </a:xfrm>
          <a:prstGeom prst="rect">
            <a:avLst/>
          </a:prstGeom>
        </p:spPr>
        <p:txBody>
          <a:bodyPr vert="horz" lIns="90443" tIns="45222" rIns="90443" bIns="45222" rtlCol="0"/>
          <a:lstStyle>
            <a:lvl1pPr algn="l">
              <a:defRPr sz="1200"/>
            </a:lvl1pPr>
          </a:lstStyle>
          <a:p>
            <a:endParaRPr lang="en-GB"/>
          </a:p>
        </p:txBody>
      </p:sp>
      <p:sp>
        <p:nvSpPr>
          <p:cNvPr id="3" name="Date Placeholder 2"/>
          <p:cNvSpPr>
            <a:spLocks noGrp="1"/>
          </p:cNvSpPr>
          <p:nvPr>
            <p:ph type="dt" sz="quarter" idx="1"/>
          </p:nvPr>
        </p:nvSpPr>
        <p:spPr>
          <a:xfrm>
            <a:off x="3849016" y="0"/>
            <a:ext cx="2943918" cy="497121"/>
          </a:xfrm>
          <a:prstGeom prst="rect">
            <a:avLst/>
          </a:prstGeom>
        </p:spPr>
        <p:txBody>
          <a:bodyPr vert="horz" lIns="90443" tIns="45222" rIns="90443" bIns="45222" rtlCol="0"/>
          <a:lstStyle>
            <a:lvl1pPr algn="r">
              <a:defRPr sz="1200"/>
            </a:lvl1pPr>
          </a:lstStyle>
          <a:p>
            <a:fld id="{ED8256F7-D882-45B9-9B98-0FD174B1C1E4}" type="datetimeFigureOut">
              <a:rPr lang="en-GB" smtClean="0"/>
              <a:t>05/09/2024</a:t>
            </a:fld>
            <a:endParaRPr lang="en-GB"/>
          </a:p>
        </p:txBody>
      </p:sp>
      <p:sp>
        <p:nvSpPr>
          <p:cNvPr id="4" name="Footer Placeholder 3"/>
          <p:cNvSpPr>
            <a:spLocks noGrp="1"/>
          </p:cNvSpPr>
          <p:nvPr>
            <p:ph type="ftr" sz="quarter" idx="2"/>
          </p:nvPr>
        </p:nvSpPr>
        <p:spPr>
          <a:xfrm>
            <a:off x="0" y="9432706"/>
            <a:ext cx="2943918" cy="497121"/>
          </a:xfrm>
          <a:prstGeom prst="rect">
            <a:avLst/>
          </a:prstGeom>
        </p:spPr>
        <p:txBody>
          <a:bodyPr vert="horz" lIns="90443" tIns="45222" rIns="90443" bIns="45222" rtlCol="0" anchor="b"/>
          <a:lstStyle>
            <a:lvl1pPr algn="l">
              <a:defRPr sz="1200"/>
            </a:lvl1pPr>
          </a:lstStyle>
          <a:p>
            <a:endParaRPr lang="en-GB"/>
          </a:p>
        </p:txBody>
      </p:sp>
      <p:sp>
        <p:nvSpPr>
          <p:cNvPr id="5" name="Slide Number Placeholder 4"/>
          <p:cNvSpPr>
            <a:spLocks noGrp="1"/>
          </p:cNvSpPr>
          <p:nvPr>
            <p:ph type="sldNum" sz="quarter" idx="3"/>
          </p:nvPr>
        </p:nvSpPr>
        <p:spPr>
          <a:xfrm>
            <a:off x="3849016" y="9432706"/>
            <a:ext cx="2943918" cy="497121"/>
          </a:xfrm>
          <a:prstGeom prst="rect">
            <a:avLst/>
          </a:prstGeom>
        </p:spPr>
        <p:txBody>
          <a:bodyPr vert="horz" lIns="90443" tIns="45222" rIns="90443" bIns="45222" rtlCol="0" anchor="b"/>
          <a:lstStyle>
            <a:lvl1pPr algn="r">
              <a:defRPr sz="1200"/>
            </a:lvl1pPr>
          </a:lstStyle>
          <a:p>
            <a:fld id="{7FEBAA3C-8561-42D3-9A2A-F190E0CC4E3F}" type="slidenum">
              <a:rPr lang="en-GB" smtClean="0"/>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4" cy="496570"/>
          </a:xfrm>
          <a:prstGeom prst="rect">
            <a:avLst/>
          </a:prstGeom>
        </p:spPr>
        <p:txBody>
          <a:bodyPr vert="horz" lIns="95572" tIns="47785" rIns="95572" bIns="47785" rtlCol="0"/>
          <a:lstStyle>
            <a:lvl1pPr algn="l">
              <a:defRPr sz="1300"/>
            </a:lvl1pPr>
          </a:lstStyle>
          <a:p>
            <a:endParaRPr lang="en-GB"/>
          </a:p>
        </p:txBody>
      </p:sp>
      <p:sp>
        <p:nvSpPr>
          <p:cNvPr id="3" name="Date Placeholder 2"/>
          <p:cNvSpPr>
            <a:spLocks noGrp="1"/>
          </p:cNvSpPr>
          <p:nvPr>
            <p:ph type="dt" idx="1"/>
          </p:nvPr>
        </p:nvSpPr>
        <p:spPr>
          <a:xfrm>
            <a:off x="3848644" y="0"/>
            <a:ext cx="2944284" cy="496570"/>
          </a:xfrm>
          <a:prstGeom prst="rect">
            <a:avLst/>
          </a:prstGeom>
        </p:spPr>
        <p:txBody>
          <a:bodyPr vert="horz" lIns="95572" tIns="47785" rIns="95572" bIns="47785" rtlCol="0"/>
          <a:lstStyle>
            <a:lvl1pPr algn="r">
              <a:defRPr sz="1300"/>
            </a:lvl1pPr>
          </a:lstStyle>
          <a:p>
            <a:fld id="{D471ECBD-8304-4608-B41D-F514437C45A9}" type="datetimeFigureOut">
              <a:rPr lang="en-GB" smtClean="0"/>
              <a:t>05/09/2024</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5572" tIns="47785" rIns="95572" bIns="47785"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5572" tIns="47785" rIns="95572" bIns="477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6"/>
            <a:ext cx="2944284" cy="496570"/>
          </a:xfrm>
          <a:prstGeom prst="rect">
            <a:avLst/>
          </a:prstGeom>
        </p:spPr>
        <p:txBody>
          <a:bodyPr vert="horz" lIns="95572" tIns="47785" rIns="95572" bIns="47785" rtlCol="0" anchor="b"/>
          <a:lstStyle>
            <a:lvl1pPr algn="l">
              <a:defRPr sz="1300"/>
            </a:lvl1pPr>
          </a:lstStyle>
          <a:p>
            <a:endParaRPr lang="en-GB"/>
          </a:p>
        </p:txBody>
      </p:sp>
      <p:sp>
        <p:nvSpPr>
          <p:cNvPr id="7" name="Slide Number Placeholder 6"/>
          <p:cNvSpPr>
            <a:spLocks noGrp="1"/>
          </p:cNvSpPr>
          <p:nvPr>
            <p:ph type="sldNum" sz="quarter" idx="5"/>
          </p:nvPr>
        </p:nvSpPr>
        <p:spPr>
          <a:xfrm>
            <a:off x="3848644" y="9433106"/>
            <a:ext cx="2944284" cy="496570"/>
          </a:xfrm>
          <a:prstGeom prst="rect">
            <a:avLst/>
          </a:prstGeom>
        </p:spPr>
        <p:txBody>
          <a:bodyPr vert="horz" lIns="95572" tIns="47785" rIns="95572" bIns="47785" rtlCol="0" anchor="b"/>
          <a:lstStyle>
            <a:lvl1pPr algn="r">
              <a:defRPr sz="1300"/>
            </a:lvl1pPr>
          </a:lstStyle>
          <a:p>
            <a:fld id="{76D61213-512F-4406-967A-B855B29EF8BC}" type="slidenum">
              <a:rPr lang="en-GB" smtClean="0"/>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D61213-512F-4406-967A-B855B29EF8BC}" type="slidenum">
              <a:rPr lang="en-GB" smtClean="0"/>
              <a:t>3</a:t>
            </a:fld>
            <a:endParaRPr lang="en-GB"/>
          </a:p>
        </p:txBody>
      </p:sp>
    </p:spTree>
    <p:extLst>
      <p:ext uri="{BB962C8B-B14F-4D97-AF65-F5344CB8AC3E}">
        <p14:creationId xmlns:p14="http://schemas.microsoft.com/office/powerpoint/2010/main" val="247285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D61213-512F-4406-967A-B855B29EF8BC}" type="slidenum">
              <a:rPr lang="en-GB" smtClean="0"/>
              <a:t>4</a:t>
            </a:fld>
            <a:endParaRPr lang="en-GB"/>
          </a:p>
        </p:txBody>
      </p:sp>
    </p:spTree>
    <p:extLst>
      <p:ext uri="{BB962C8B-B14F-4D97-AF65-F5344CB8AC3E}">
        <p14:creationId xmlns:p14="http://schemas.microsoft.com/office/powerpoint/2010/main" val="1720964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570F82-33D9-479F-95C3-5E579FBBFA19}"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570F82-33D9-479F-95C3-5E579FBBFA19}"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570F82-33D9-479F-95C3-5E579FBBFA19}"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570F82-33D9-479F-95C3-5E579FBBFA19}"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70F82-33D9-479F-95C3-5E579FBBFA19}"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70F82-33D9-479F-95C3-5E579FBBFA19}" type="datetimeFigureOut">
              <a:rPr lang="en-GB" smtClean="0"/>
              <a:t>05/09/2024</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a:p>
          <a:p>
            <a:pPr lvl="0"/>
            <a:endParaRPr lang="en-GB" altLang="en-US"/>
          </a:p>
          <a:p>
            <a:pPr lvl="0"/>
            <a:endParaRPr lang="en-GB" altLang="en-US"/>
          </a:p>
          <a:p>
            <a:pPr lvl="0"/>
            <a:endParaRPr lang="en-GB" altLang="en-US"/>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1.xml"/><Relationship Id="rId5" Type="http://schemas.openxmlformats.org/officeDocument/2006/relationships/slide" Target="slide8.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SENDCO@prestonprimary.co.uk" TargetMode="External"/><Relationship Id="rId5" Type="http://schemas.openxmlformats.org/officeDocument/2006/relationships/slide" Target="slide5.xml"/><Relationship Id="rId4" Type="http://schemas.openxmlformats.org/officeDocument/2006/relationships/slide" Target="slide6.xml"/></Relationships>
</file>

<file path=ppt/slides/_rels/slide7.xml.rels><?xml version="1.0" encoding="UTF-8" standalone="yes"?>
<Relationships xmlns="http://schemas.openxmlformats.org/package/2006/relationships"><Relationship Id="rId8" Type="http://schemas.openxmlformats.org/officeDocument/2006/relationships/slide" Target="slide11.xml"/><Relationship Id="rId3" Type="http://schemas.microsoft.com/office/2007/relationships/hdphoto" Target="../media/hdphoto1.wdp"/><Relationship Id="rId7" Type="http://schemas.openxmlformats.org/officeDocument/2006/relationships/slide" Target="slide1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5.xml"/><Relationship Id="rId4" Type="http://schemas.openxmlformats.org/officeDocument/2006/relationships/slide" Target="slide6.xml"/><Relationship Id="rId9" Type="http://schemas.openxmlformats.org/officeDocument/2006/relationships/slide" Target="slide1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6.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288" y="333375"/>
            <a:ext cx="8421687" cy="5080000"/>
          </a:xfrm>
          <a:prstGeom prst="rect">
            <a:avLst/>
          </a:prstGeom>
          <a:solidFill>
            <a:schemeClr val="accent3">
              <a:lumMod val="60000"/>
              <a:lumOff val="40000"/>
            </a:schemeClr>
          </a:solidFill>
          <a:ln>
            <a:noFill/>
          </a:ln>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9/5/2024</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67531" y="661156"/>
            <a:ext cx="807720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4400" dirty="0">
                <a:ea typeface="ＭＳ Ｐゴシック" pitchFamily="34" charset="-128"/>
                <a:cs typeface="Arial" panose="020B0604020202020204" pitchFamily="34" charset="0"/>
              </a:rPr>
              <a:t>Preston Primary School</a:t>
            </a:r>
          </a:p>
          <a:p>
            <a:pPr algn="ctr"/>
            <a:endParaRPr lang="en-US" altLang="en-US" sz="4400" dirty="0">
              <a:solidFill>
                <a:schemeClr val="bg1"/>
              </a:solidFill>
              <a:ea typeface="ＭＳ Ｐゴシック" pitchFamily="34" charset="-128"/>
              <a:cs typeface="Arial" panose="020B0604020202020204" pitchFamily="34" charset="0"/>
            </a:endParaRPr>
          </a:p>
          <a:p>
            <a:pPr algn="ctr"/>
            <a:endParaRPr lang="en-US" altLang="en-US" sz="4400" dirty="0">
              <a:solidFill>
                <a:schemeClr val="bg1"/>
              </a:solidFill>
              <a:ea typeface="ＭＳ Ｐゴシック" pitchFamily="34" charset="-128"/>
              <a:cs typeface="Arial" panose="020B0604020202020204" pitchFamily="34" charset="0"/>
            </a:endParaRPr>
          </a:p>
          <a:p>
            <a:pPr algn="ctr"/>
            <a:endParaRPr lang="en-US" altLang="en-US" sz="4400" dirty="0">
              <a:solidFill>
                <a:schemeClr val="bg1"/>
              </a:solidFill>
              <a:ea typeface="ＭＳ Ｐゴシック" pitchFamily="34" charset="-128"/>
              <a:cs typeface="Arial" panose="020B0604020202020204" pitchFamily="34" charset="0"/>
            </a:endParaRPr>
          </a:p>
          <a:p>
            <a:pPr algn="ctr"/>
            <a:endParaRPr lang="en-US" altLang="en-US" sz="3600" dirty="0">
              <a:solidFill>
                <a:schemeClr val="bg1"/>
              </a:solidFill>
              <a:latin typeface="Calibri" panose="020F0502020204030204" pitchFamily="34" charset="0"/>
              <a:ea typeface="ＭＳ Ｐゴシック" pitchFamily="34" charset="-128"/>
              <a:cs typeface="Arial" pitchFamily="34" charset="0"/>
            </a:endParaRPr>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0622" y="1707544"/>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242581" y="1692828"/>
            <a:ext cx="3144397" cy="18697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sz="4400" dirty="0">
              <a:latin typeface="Arial" panose="020B0604020202020204" pitchFamily="34" charset="0"/>
              <a:cs typeface="Arial" panose="020B0604020202020204" pitchFamily="34" charset="0"/>
            </a:endParaRPr>
          </a:p>
        </p:txBody>
      </p:sp>
      <p:sp>
        <p:nvSpPr>
          <p:cNvPr id="4" name="TextBox 3"/>
          <p:cNvSpPr txBox="1"/>
          <p:nvPr/>
        </p:nvSpPr>
        <p:spPr>
          <a:xfrm>
            <a:off x="944799" y="3850186"/>
            <a:ext cx="7462838" cy="1431161"/>
          </a:xfrm>
          <a:prstGeom prst="rect">
            <a:avLst/>
          </a:prstGeom>
          <a:noFill/>
        </p:spPr>
        <p:txBody>
          <a:bodyPr wrap="square" rtlCol="0">
            <a:spAutoFit/>
          </a:bodyPr>
          <a:lstStyle/>
          <a:p>
            <a:pPr algn="ctr"/>
            <a:r>
              <a:rPr lang="en-GB" sz="4400" dirty="0">
                <a:latin typeface="Arial" panose="020B0604020202020204" pitchFamily="34" charset="0"/>
                <a:cs typeface="Arial" panose="020B0604020202020204" pitchFamily="34" charset="0"/>
              </a:rPr>
              <a:t>SEND Information Report  </a:t>
            </a:r>
          </a:p>
          <a:p>
            <a:pPr algn="ctr"/>
            <a:r>
              <a:rPr lang="en-GB" sz="2500" dirty="0">
                <a:latin typeface="Arial" panose="020B0604020202020204" pitchFamily="34" charset="0"/>
                <a:cs typeface="Arial" panose="020B0604020202020204" pitchFamily="34" charset="0"/>
              </a:rPr>
              <a:t>To be reviewed Autumn 2025</a:t>
            </a:r>
          </a:p>
          <a:p>
            <a:endParaRPr lang="en-GB" dirty="0"/>
          </a:p>
        </p:txBody>
      </p:sp>
      <p:pic>
        <p:nvPicPr>
          <p:cNvPr id="5" name="Picture 2" descr="Preston Primary">
            <a:extLst>
              <a:ext uri="{FF2B5EF4-FFF2-40B4-BE49-F238E27FC236}">
                <a16:creationId xmlns:a16="http://schemas.microsoft.com/office/drawing/2014/main" id="{31A7148E-6E1E-4A04-A28F-5E87BEC36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049" y="1782519"/>
            <a:ext cx="2088486" cy="1646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872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2225"/>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t>Communication and Interaction</a:t>
            </a:r>
          </a:p>
        </p:txBody>
      </p:sp>
      <p:sp>
        <p:nvSpPr>
          <p:cNvPr id="20" name="Text Box 2"/>
          <p:cNvSpPr txBox="1">
            <a:spLocks noChangeArrowheads="1"/>
          </p:cNvSpPr>
          <p:nvPr/>
        </p:nvSpPr>
        <p:spPr bwMode="auto">
          <a:xfrm>
            <a:off x="257178" y="1101071"/>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Access to small group and/or individualised interventions to develop skills in communication, interaction, emotional awareness, self care, flexible thinking</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Flexible approaches to timetable</a:t>
            </a:r>
            <a:endParaRPr lang="en-GB" dirty="0">
              <a:solidFill>
                <a:srgbClr val="00B05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70992" y="2498005"/>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Modifications to lunch and/or break times</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Enhanced access to additional aids</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Access to technology</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Explicit teaching of generalising skills from one context to another</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Careful planning of transitions</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Playground buddy system</a:t>
            </a: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Enhanced Educational Psychologist Service </a:t>
            </a: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Bespoke provision for those children accessing our Specialist Acorns unit.</a:t>
            </a:r>
          </a:p>
          <a:p>
            <a:pPr marL="285750" lvl="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lvl="0" algn="just"/>
            <a:endParaRPr lang="en-GB" dirty="0"/>
          </a:p>
          <a:p>
            <a:pPr lvl="0" algn="just"/>
            <a:endParaRPr lang="en-GB" dirty="0"/>
          </a:p>
          <a:p>
            <a:pPr lvl="0" algn="just"/>
            <a:endParaRPr lang="en-GB" dirty="0"/>
          </a:p>
          <a:p>
            <a:pPr marL="285750" lvl="0" indent="-285750" algn="just">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859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effectLst>
                    <a:outerShdw blurRad="50800" dist="38100" dir="2700000" algn="tl" rotWithShape="0">
                      <a:prstClr val="black">
                        <a:alpha val="40000"/>
                      </a:prstClr>
                    </a:outerShdw>
                  </a:effectLst>
                </a:rPr>
                <a:t>Cognition and Learning</a:t>
              </a:r>
            </a:p>
          </p:txBody>
        </p:sp>
      </p:grpSp>
      <p:sp>
        <p:nvSpPr>
          <p:cNvPr id="20" name="Text Box 2"/>
          <p:cNvSpPr txBox="1">
            <a:spLocks noChangeArrowheads="1"/>
          </p:cNvSpPr>
          <p:nvPr/>
        </p:nvSpPr>
        <p:spPr bwMode="auto">
          <a:xfrm>
            <a:off x="257178" y="1524159"/>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Regular, individually focused intervention Increased access to small group support </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Practical aids for learning e.g. table squares, time/number lines, pictures, photos, accessible reading material suited to age</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Little </a:t>
            </a:r>
            <a:r>
              <a:rPr lang="en-GB" dirty="0" err="1">
                <a:latin typeface="Arial" panose="020B0604020202020204" pitchFamily="34" charset="0"/>
                <a:cs typeface="Arial" panose="020B0604020202020204" pitchFamily="34" charset="0"/>
              </a:rPr>
              <a:t>Wandle</a:t>
            </a:r>
            <a:r>
              <a:rPr lang="en-GB" dirty="0">
                <a:latin typeface="Arial" panose="020B0604020202020204" pitchFamily="34" charset="0"/>
                <a:cs typeface="Arial" panose="020B0604020202020204" pitchFamily="34" charset="0"/>
              </a:rPr>
              <a:t> Phonic development programmes</a:t>
            </a:r>
            <a:endParaRPr lang="en-GB" dirty="0">
              <a:solidFill>
                <a:srgbClr val="00B05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59448" y="3150543"/>
            <a:ext cx="8557005"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Increased access to ICT</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Flexible groupings across year groups </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Enhanced access to technical aids e.g. spell checker, ICT software and/or hardware</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Adaptations to assessments to enable access e.g. readers, scribe, ICT</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Curriculum will be adapted to meet the learning needs of the child/young person</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Delivery</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Frequent repetition and reinforcement</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Individual targets set for small step progress </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Enhanced Educational Psychologist Service </a:t>
            </a:r>
          </a:p>
          <a:p>
            <a:pPr lvl="0" algn="just"/>
            <a:endParaRPr lang="en-GB" dirty="0"/>
          </a:p>
          <a:p>
            <a:pPr marL="285750" lvl="0" indent="-285750" algn="just">
              <a:buFont typeface="Arial" panose="020B0604020202020204" pitchFamily="34" charset="0"/>
              <a:buChar char="•"/>
            </a:pPr>
            <a:endParaRPr lang="en-GB" dirty="0"/>
          </a:p>
          <a:p>
            <a:pPr lvl="0" algn="just"/>
            <a:endParaRPr lang="en-GB" dirty="0"/>
          </a:p>
          <a:p>
            <a:pPr lvl="0" algn="just"/>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840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a:effectLst>
                  <a:outerShdw blurRad="50800" dist="38100" dir="2700000" algn="tl" rotWithShape="0">
                    <a:prstClr val="black">
                      <a:alpha val="40000"/>
                    </a:prstClr>
                  </a:outerShdw>
                </a:effectLst>
              </a:rPr>
              <a:t>Social, Emotional and Mental </a:t>
            </a:r>
          </a:p>
          <a:p>
            <a:pPr algn="ctr"/>
            <a:r>
              <a:rPr lang="en-GB" sz="1000" b="1" dirty="0">
                <a:effectLst>
                  <a:outerShdw blurRad="50800" dist="38100" dir="2700000" algn="tl" rotWithShape="0">
                    <a:prstClr val="black">
                      <a:alpha val="40000"/>
                    </a:prstClr>
                  </a:outerShdw>
                </a:effectLst>
              </a:rPr>
              <a:t>Health Difficulties</a:t>
            </a:r>
          </a:p>
        </p:txBody>
      </p:sp>
      <p:sp>
        <p:nvSpPr>
          <p:cNvPr id="20" name="Text Box 2"/>
          <p:cNvSpPr txBox="1">
            <a:spLocks noChangeArrowheads="1"/>
          </p:cNvSpPr>
          <p:nvPr/>
        </p:nvSpPr>
        <p:spPr bwMode="auto">
          <a:xfrm>
            <a:off x="257178" y="2138319"/>
            <a:ext cx="5529262" cy="89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Access to time out/individual work area/safe space</a:t>
            </a:r>
          </a:p>
          <a:p>
            <a:pPr marL="285750" indent="-285750" fontAlgn="base">
              <a:spcBef>
                <a:spcPct val="0"/>
              </a:spcBef>
              <a:spcAft>
                <a:spcPct val="0"/>
              </a:spcAft>
              <a:buFont typeface="Arial" panose="020B0604020202020204" pitchFamily="34" charset="0"/>
              <a:buChar char="•"/>
            </a:pPr>
            <a:r>
              <a:rPr lang="en-GB" dirty="0">
                <a:latin typeface="Arial" panose="020B0604020202020204" pitchFamily="34" charset="0"/>
                <a:cs typeface="Arial" panose="020B0604020202020204" pitchFamily="34" charset="0"/>
              </a:rPr>
              <a:t>Individualised rewards system</a:t>
            </a:r>
          </a:p>
        </p:txBody>
      </p:sp>
      <p:sp>
        <p:nvSpPr>
          <p:cNvPr id="23" name="Text Box 2"/>
          <p:cNvSpPr txBox="1">
            <a:spLocks noChangeArrowheads="1"/>
          </p:cNvSpPr>
          <p:nvPr/>
        </p:nvSpPr>
        <p:spPr bwMode="auto">
          <a:xfrm>
            <a:off x="231713" y="3016064"/>
            <a:ext cx="8627516" cy="335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Access to Emotional wellbeing and school support services</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Increased access to additional adults in the classroom</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Alternative curriculum opportunities</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Opportunities to develop Social Emotional Aspects of Learning</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Trained THRIVE practitioner and access to thrive assessment and interventions</a:t>
            </a:r>
          </a:p>
          <a:p>
            <a:pPr marL="285750" lvl="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Drawing and Talking therapy  </a:t>
            </a:r>
          </a:p>
          <a:p>
            <a:pPr lvl="0" algn="just"/>
            <a:endParaRPr lang="en-GB" dirty="0"/>
          </a:p>
          <a:p>
            <a:pPr lvl="0" algn="just"/>
            <a:endParaRPr lang="en-GB" dirty="0"/>
          </a:p>
          <a:p>
            <a:pPr lvl="0" algn="just"/>
            <a:endParaRPr lang="en-GB" dirty="0"/>
          </a:p>
          <a:p>
            <a:pPr lvl="0" algn="just"/>
            <a:endParaRPr lang="en-GB" dirty="0"/>
          </a:p>
          <a:p>
            <a:pPr marL="285750" lvl="0" indent="-285750" algn="just">
              <a:buFont typeface="Arial" panose="020B0604020202020204" pitchFamily="34" charset="0"/>
              <a:buChar char="•"/>
            </a:pPr>
            <a:endParaRPr lang="en-GB" dirty="0"/>
          </a:p>
        </p:txBody>
      </p:sp>
    </p:spTree>
    <p:extLst>
      <p:ext uri="{BB962C8B-B14F-4D97-AF65-F5344CB8AC3E}">
        <p14:creationId xmlns:p14="http://schemas.microsoft.com/office/powerpoint/2010/main" val="1379484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7581" y="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21" name="Rounded Rectangle 20"/>
          <p:cNvSpPr/>
          <p:nvPr/>
        </p:nvSpPr>
        <p:spPr>
          <a:xfrm>
            <a:off x="198004" y="264068"/>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40878" y="264068"/>
            <a:ext cx="2447925" cy="276999"/>
          </a:xfrm>
          <a:prstGeom prst="rect">
            <a:avLst/>
          </a:prstGeom>
          <a:noFill/>
        </p:spPr>
        <p:txBody>
          <a:bodyPr wrap="square" rtlCol="0">
            <a:spAutoFit/>
          </a:bodyPr>
          <a:lstStyle/>
          <a:p>
            <a:pPr algn="ctr"/>
            <a:r>
              <a:rPr lang="en-GB" sz="1200" b="1" dirty="0">
                <a:effectLst>
                  <a:outerShdw blurRad="50800" dist="38100" dir="2700000" algn="tl" rotWithShape="0">
                    <a:prstClr val="black">
                      <a:alpha val="40000"/>
                    </a:prstClr>
                  </a:outerShdw>
                </a:effectLst>
              </a:rPr>
              <a:t>Sensory and/or Physical Needs</a:t>
            </a:r>
          </a:p>
        </p:txBody>
      </p:sp>
      <p:sp>
        <p:nvSpPr>
          <p:cNvPr id="14" name="Text Box 2"/>
          <p:cNvSpPr txBox="1">
            <a:spLocks noChangeArrowheads="1"/>
          </p:cNvSpPr>
          <p:nvPr/>
        </p:nvSpPr>
        <p:spPr bwMode="auto">
          <a:xfrm>
            <a:off x="6687" y="805135"/>
            <a:ext cx="5932296" cy="528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Preston Primary School provides a unique provision for children with a hearing and/or visual impairment. The children with a place in our Enhanced Mainstream Provision are integrated and educated as part of a mainstream class alongside their peers but access the base as and when needed. </a:t>
            </a:r>
          </a:p>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We have a dedicated SEND team who will be working with and supporting both you and your child as they progress through school.</a:t>
            </a:r>
          </a:p>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Physical aids to support access e.g. wheelchairs, walking frames, walking canes, hearing aids and large print materials will all be available as needed</a:t>
            </a:r>
          </a:p>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Concrete apparatus available to support learning</a:t>
            </a:r>
          </a:p>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Access to support for personal care</a:t>
            </a:r>
          </a:p>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Therapy programmes delivered in school, designed by specialists e.g. Occupational Therapists, Physiotherapists, Future Steps.</a:t>
            </a:r>
          </a:p>
          <a:p>
            <a:pPr marL="285750" lvl="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Adapted curriculum to enable full access e.g. alternative recording devices, modified PE curriculum</a:t>
            </a:r>
          </a:p>
          <a:p>
            <a:pPr marL="285750" lvl="0" indent="-285750" algn="just">
              <a:buFont typeface="Arial" panose="020B0604020202020204" pitchFamily="34" charset="0"/>
              <a:buChar char="•"/>
            </a:pPr>
            <a:r>
              <a:rPr lang="en-US" sz="1700" dirty="0">
                <a:latin typeface="Arial" panose="020B0604020202020204" pitchFamily="34" charset="0"/>
                <a:cs typeface="Arial" panose="020B0604020202020204" pitchFamily="34" charset="0"/>
              </a:rPr>
              <a:t>Access to sensory equipment – ear defenders, seat wedges, sensory toys and fidgets, desk screens, chair bands.</a:t>
            </a:r>
            <a:endParaRPr lang="en-GB" sz="1700" dirty="0">
              <a:latin typeface="Arial" panose="020B0604020202020204" pitchFamily="34" charset="0"/>
              <a:cs typeface="Arial" panose="020B0604020202020204" pitchFamily="34" charset="0"/>
            </a:endParaRPr>
          </a:p>
          <a:p>
            <a:pPr lvl="0" algn="just"/>
            <a:endParaRPr lang="en-GB"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endParaRPr lang="en-GB" dirty="0"/>
          </a:p>
          <a:p>
            <a:pPr lvl="0" algn="just"/>
            <a:endParaRPr lang="en-GB" dirty="0"/>
          </a:p>
          <a:p>
            <a:pPr lvl="0" algn="just"/>
            <a:endParaRPr lang="en-GB"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3517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7350" y="199231"/>
            <a:ext cx="8421687" cy="6038057"/>
          </a:xfrm>
          <a:prstGeom prst="rect">
            <a:avLst/>
          </a:prstGeom>
          <a:solidFill>
            <a:schemeClr val="accent3">
              <a:lumMod val="60000"/>
              <a:lumOff val="40000"/>
            </a:schemeClr>
          </a:solidFill>
          <a:ln>
            <a:noFill/>
          </a:ln>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2</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9/5/2024</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00063" y="541338"/>
            <a:ext cx="8077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u="sng" dirty="0">
                <a:ea typeface="ＭＳ Ｐゴシック" pitchFamily="34" charset="-128"/>
                <a:cs typeface="Arial" panose="020B0604020202020204" pitchFamily="34" charset="0"/>
              </a:rPr>
              <a:t>Our Core Offer</a:t>
            </a:r>
            <a:br>
              <a:rPr lang="en-US" altLang="en-US" sz="3600" u="sng" dirty="0">
                <a:ea typeface="ＭＳ Ｐゴシック" pitchFamily="34" charset="-128"/>
                <a:cs typeface="Arial" panose="020B0604020202020204" pitchFamily="34" charset="0"/>
              </a:rPr>
            </a:br>
            <a:endParaRPr lang="en-US" altLang="en-US" sz="2800" dirty="0">
              <a:ea typeface="ＭＳ Ｐゴシック" pitchFamily="34" charset="-128"/>
              <a:cs typeface="Arial" panose="020B0604020202020204" pitchFamily="34" charset="0"/>
            </a:endParaRPr>
          </a:p>
          <a:p>
            <a:pPr marL="571500" indent="-571500">
              <a:buFont typeface="Arial" panose="020B0604020202020204" pitchFamily="34" charset="0"/>
              <a:buChar char="•"/>
            </a:pPr>
            <a:r>
              <a:rPr lang="en-US" altLang="en-US" sz="2000" dirty="0">
                <a:ea typeface="ＭＳ Ｐゴシック" pitchFamily="34" charset="-128"/>
                <a:cs typeface="Arial" panose="020B0604020202020204" pitchFamily="34" charset="0"/>
              </a:rPr>
              <a:t>Teachers are responsible for the progress of ALL pupils in their class. High quality teaching is differentiated to meet the needs of every child, regardless of the barriers they may face.</a:t>
            </a:r>
          </a:p>
          <a:p>
            <a:pPr marL="571500" indent="-571500">
              <a:buFont typeface="Arial" panose="020B0604020202020204" pitchFamily="34" charset="0"/>
              <a:buChar char="•"/>
            </a:pPr>
            <a:r>
              <a:rPr lang="en-US" altLang="en-US" sz="2000" dirty="0">
                <a:ea typeface="ＭＳ Ｐゴシック" pitchFamily="34" charset="-128"/>
                <a:cs typeface="Arial" panose="020B0604020202020204" pitchFamily="34" charset="0"/>
              </a:rPr>
              <a:t>All children are taught a broad and balanced curriculum. Where children require extra support, specialist resources or extension materials, these will be provided wherever possible. </a:t>
            </a:r>
          </a:p>
          <a:p>
            <a:pPr marL="571500" indent="-571500">
              <a:buFont typeface="Arial" panose="020B0604020202020204" pitchFamily="34" charset="0"/>
              <a:buChar char="•"/>
            </a:pPr>
            <a:r>
              <a:rPr lang="en-US" altLang="en-US" sz="2000" dirty="0">
                <a:ea typeface="ＭＳ Ｐゴシック" pitchFamily="34" charset="-128"/>
                <a:cs typeface="Arial" panose="020B0604020202020204" pitchFamily="34" charset="0"/>
              </a:rPr>
              <a:t>Children on the Special Educational Needs register will, where appropriate receive bespoke intervention each week. This will be delivered by a member of teaching staff in class or the SEND team and will cover a range of areas to meet the needs of every child both academically and socially.</a:t>
            </a:r>
            <a:endParaRPr lang="en-US" altLang="en-US" sz="2800" dirty="0">
              <a:ea typeface="ＭＳ Ｐゴシック" pitchFamily="34" charset="-128"/>
              <a:cs typeface="Arial" panose="020B0604020202020204" pitchFamily="34" charset="0"/>
            </a:endParaRPr>
          </a:p>
          <a:p>
            <a:pPr marL="571500" indent="-571500">
              <a:buFont typeface="Arial" panose="020B0604020202020204" pitchFamily="34" charset="0"/>
              <a:buChar char="•"/>
            </a:pPr>
            <a:r>
              <a:rPr lang="en-US" altLang="en-US" sz="2000" dirty="0">
                <a:ea typeface="ＭＳ Ｐゴシック" pitchFamily="34" charset="-128"/>
                <a:cs typeface="Arial" panose="020B0604020202020204" pitchFamily="34" charset="0"/>
              </a:rPr>
              <a:t>As a school and SEND team, we value the work we do in partnership with parents to ensure that home and school offer complimentary support packages. </a:t>
            </a:r>
          </a:p>
        </p:txBody>
      </p:sp>
      <p:pic>
        <p:nvPicPr>
          <p:cNvPr id="7" name="Picture 2" descr="Preston Primary">
            <a:extLst>
              <a:ext uri="{FF2B5EF4-FFF2-40B4-BE49-F238E27FC236}">
                <a16:creationId xmlns:a16="http://schemas.microsoft.com/office/drawing/2014/main" id="{E37AD417-857B-4642-B359-A5CACC603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891" y="293688"/>
            <a:ext cx="1415046" cy="1115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03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7350" y="266184"/>
            <a:ext cx="8421687" cy="6038057"/>
          </a:xfrm>
          <a:prstGeom prst="rect">
            <a:avLst/>
          </a:prstGeom>
          <a:solidFill>
            <a:schemeClr val="accent3">
              <a:lumMod val="60000"/>
              <a:lumOff val="40000"/>
            </a:schemeClr>
          </a:solidFill>
          <a:ln>
            <a:noFill/>
          </a:ln>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3</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9/5/2024</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387350" y="266184"/>
            <a:ext cx="8077200"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r>
              <a:rPr lang="en-US" altLang="en-US" sz="3200" u="sng" dirty="0">
                <a:ea typeface="ＭＳ Ｐゴシック" pitchFamily="34" charset="-128"/>
                <a:cs typeface="Arial" panose="020B0604020202020204" pitchFamily="34" charset="0"/>
              </a:rPr>
              <a:t>Enhanced Mainstream Provision</a:t>
            </a:r>
          </a:p>
          <a:p>
            <a:r>
              <a:rPr lang="en-US" altLang="en-US" sz="3200" u="sng" dirty="0">
                <a:ea typeface="ＭＳ Ｐゴシック" pitchFamily="34" charset="-128"/>
                <a:cs typeface="Arial" panose="020B0604020202020204" pitchFamily="34" charset="0"/>
              </a:rPr>
              <a:t>Hearing and Visual Impairments</a:t>
            </a:r>
            <a:br>
              <a:rPr lang="en-US" altLang="en-US" sz="3600" u="sng" dirty="0">
                <a:ea typeface="ＭＳ Ｐゴシック" pitchFamily="34" charset="-128"/>
                <a:cs typeface="Arial" panose="020B0604020202020204" pitchFamily="34" charset="0"/>
              </a:rPr>
            </a:br>
            <a:endParaRPr lang="en-US" alt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pPr algn="just"/>
            <a:r>
              <a:rPr lang="en-GB" dirty="0"/>
              <a:t>At Preston we are fully committed to inclusive education and we have </a:t>
            </a:r>
          </a:p>
          <a:p>
            <a:pPr algn="just"/>
            <a:r>
              <a:rPr lang="en-GB" dirty="0"/>
              <a:t>challenged our thinking and the way we approach integration and inclusion in a mainstream environment. Having a hearing or a visual impairment does not need to be a barrier to learning. We have a dedicated SEND team, alongside resources and intervention, and believe that all children can cope well and can meet their potential in a mainstream environment.  Our enhanced mainstream provision has deepened our knowledge and understanding of technology, practical support and the types of intervention and support we can offer. This ensures that the children’s needs are not a barrier to accessing high quality teaching and learning in a mainstream environment. We are excited to continue learning and developing our skills and expertise as a team as we continue to welcome children into our school.  </a:t>
            </a:r>
          </a:p>
          <a:p>
            <a:pPr algn="just"/>
            <a:r>
              <a:rPr lang="en-GB" dirty="0"/>
              <a:t> </a:t>
            </a:r>
          </a:p>
          <a:p>
            <a:pPr algn="just"/>
            <a:r>
              <a:rPr lang="en-GB" dirty="0"/>
              <a:t>The enhanced provision in place is by no means an ‘add on’ to the Preston family, but is an integral part of our mainstream school, with bespoke learning opportunities to address the given needs of each individual child.  </a:t>
            </a:r>
          </a:p>
          <a:p>
            <a:pPr algn="ctr"/>
            <a:endParaRPr lang="en-US" altLang="en-US" sz="2000" u="sng" dirty="0">
              <a:solidFill>
                <a:schemeClr val="bg1"/>
              </a:solidFill>
              <a:ea typeface="ＭＳ Ｐゴシック" pitchFamily="34" charset="-128"/>
              <a:cs typeface="Arial" panose="020B0604020202020204" pitchFamily="34" charset="0"/>
            </a:endParaRPr>
          </a:p>
          <a:p>
            <a:pPr algn="ctr"/>
            <a:endParaRPr lang="en-US" altLang="en-US" sz="2000" u="sng" dirty="0">
              <a:solidFill>
                <a:schemeClr val="bg1"/>
              </a:solidFill>
              <a:ea typeface="ＭＳ Ｐゴシック" pitchFamily="34" charset="-128"/>
              <a:cs typeface="Arial" panose="020B0604020202020204" pitchFamily="34" charset="0"/>
            </a:endParaRPr>
          </a:p>
        </p:txBody>
      </p:sp>
      <p:pic>
        <p:nvPicPr>
          <p:cNvPr id="7" name="Picture 2" descr="Preston Primary">
            <a:extLst>
              <a:ext uri="{FF2B5EF4-FFF2-40B4-BE49-F238E27FC236}">
                <a16:creationId xmlns:a16="http://schemas.microsoft.com/office/drawing/2014/main" id="{B33C6555-87EE-495A-835B-80F267DC5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8891" y="293688"/>
            <a:ext cx="1415046" cy="1115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42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7350" y="266184"/>
            <a:ext cx="8421687" cy="6038057"/>
          </a:xfrm>
          <a:prstGeom prst="rect">
            <a:avLst/>
          </a:prstGeom>
          <a:solidFill>
            <a:schemeClr val="accent3">
              <a:lumMod val="60000"/>
              <a:lumOff val="40000"/>
            </a:schemeClr>
          </a:solidFill>
          <a:ln>
            <a:noFill/>
          </a:ln>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4</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9/5/2024</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387350" y="266184"/>
            <a:ext cx="8077200" cy="661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r>
              <a:rPr lang="en-US" altLang="en-US" sz="3200" u="sng" dirty="0">
                <a:ea typeface="ＭＳ Ｐゴシック" pitchFamily="34" charset="-128"/>
                <a:cs typeface="Arial" panose="020B0604020202020204" pitchFamily="34" charset="0"/>
              </a:rPr>
              <a:t>Acorns @ Preston</a:t>
            </a:r>
          </a:p>
          <a:p>
            <a:r>
              <a:rPr lang="en-US" altLang="en-US" sz="3200" u="sng" dirty="0">
                <a:ea typeface="ＭＳ Ｐゴシック" pitchFamily="34" charset="-128"/>
                <a:cs typeface="Arial" panose="020B0604020202020204" pitchFamily="34" charset="0"/>
              </a:rPr>
              <a:t>Specialist unit for communication and interaction</a:t>
            </a:r>
            <a:br>
              <a:rPr lang="en-US" altLang="en-US" sz="3600" u="sng" dirty="0">
                <a:ea typeface="ＭＳ Ｐゴシック" pitchFamily="34" charset="-128"/>
                <a:cs typeface="Arial" panose="020B0604020202020204" pitchFamily="34" charset="0"/>
              </a:rPr>
            </a:br>
            <a:endParaRPr lang="en-US" alt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endParaRPr lang="en-US" sz="300" u="sng" dirty="0">
              <a:ea typeface="ＭＳ Ｐゴシック" pitchFamily="34" charset="-128"/>
              <a:cs typeface="Arial" panose="020B0604020202020204" pitchFamily="34" charset="0"/>
            </a:endParaRPr>
          </a:p>
          <a:p>
            <a:pPr algn="just"/>
            <a:r>
              <a:rPr lang="en-GB" dirty="0"/>
              <a:t>As of September 24, we are excited to be working with Stockton local Authority to open a new specialist provision unit for children with a primary SEND need of Communication and Interaction.  The school will have its own place in the Preston family and is situated on site.  At Preston we believe in all children being able to reach their potential, and our holistic approach to teaching and learning has equipped us with the skills to be able to work with the LA to offer this exciting development for children in our borough.</a:t>
            </a:r>
          </a:p>
          <a:p>
            <a:pPr algn="just"/>
            <a:r>
              <a:rPr lang="en-GB" dirty="0"/>
              <a:t>Our Acorns unit staff are passionate about making a difference and have a wealth of SEND experience between them:</a:t>
            </a:r>
          </a:p>
          <a:p>
            <a:pPr algn="just"/>
            <a:r>
              <a:rPr lang="en-GB" dirty="0"/>
              <a:t>Mrs Anna Pitt (Teacher, member of SEND team, working towards SENDCO qualification)</a:t>
            </a:r>
          </a:p>
          <a:p>
            <a:pPr algn="just"/>
            <a:r>
              <a:rPr lang="en-GB" dirty="0"/>
              <a:t>Mrs Kayleigh Cattermole (HLTA)</a:t>
            </a:r>
          </a:p>
          <a:p>
            <a:pPr algn="just"/>
            <a:r>
              <a:rPr lang="en-GB" dirty="0"/>
              <a:t>Miss Emily Nicholls (HLTA)</a:t>
            </a:r>
          </a:p>
          <a:p>
            <a:pPr algn="just"/>
            <a:r>
              <a:rPr lang="en-GB" dirty="0"/>
              <a:t>Miss Katie </a:t>
            </a:r>
            <a:r>
              <a:rPr lang="en-GB" dirty="0" err="1"/>
              <a:t>Easby</a:t>
            </a:r>
            <a:r>
              <a:rPr lang="en-GB" dirty="0"/>
              <a:t> (TA)</a:t>
            </a:r>
          </a:p>
          <a:p>
            <a:pPr algn="just"/>
            <a:r>
              <a:rPr lang="en-GB" dirty="0"/>
              <a:t>Mrs Joanne Shaw (TA)</a:t>
            </a:r>
          </a:p>
          <a:p>
            <a:pPr algn="ctr"/>
            <a:endParaRPr lang="en-US" altLang="en-US" sz="2000" u="sng" dirty="0">
              <a:solidFill>
                <a:schemeClr val="bg1"/>
              </a:solidFill>
              <a:ea typeface="ＭＳ Ｐゴシック" pitchFamily="34" charset="-128"/>
              <a:cs typeface="Arial" panose="020B0604020202020204" pitchFamily="34" charset="0"/>
            </a:endParaRPr>
          </a:p>
          <a:p>
            <a:pPr algn="ctr"/>
            <a:endParaRPr lang="en-US" altLang="en-US" sz="2000" u="sng" dirty="0">
              <a:solidFill>
                <a:schemeClr val="bg1"/>
              </a:solidFill>
              <a:ea typeface="ＭＳ Ｐゴシック" pitchFamily="34" charset="-128"/>
              <a:cs typeface="Arial" panose="020B0604020202020204" pitchFamily="34" charset="0"/>
            </a:endParaRPr>
          </a:p>
        </p:txBody>
      </p:sp>
      <p:pic>
        <p:nvPicPr>
          <p:cNvPr id="7" name="Picture 2" descr="Preston Primary">
            <a:extLst>
              <a:ext uri="{FF2B5EF4-FFF2-40B4-BE49-F238E27FC236}">
                <a16:creationId xmlns:a16="http://schemas.microsoft.com/office/drawing/2014/main" id="{B33C6555-87EE-495A-835B-80F267DC5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8891" y="293688"/>
            <a:ext cx="1415046" cy="1115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367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0" y="-47289"/>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075028" y="2032663"/>
            <a:ext cx="2290107" cy="2578915"/>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Assess</a:t>
                      </a: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Plan</a:t>
                      </a: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Review</a:t>
                      </a: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60403" y="206076"/>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u="sng" dirty="0">
                <a:latin typeface="Arial" panose="020B0604020202020204" pitchFamily="34" charset="0"/>
                <a:cs typeface="Arial" panose="020B0604020202020204" pitchFamily="34" charset="0"/>
              </a:rPr>
              <a:t>In this section you will find:</a:t>
            </a:r>
          </a:p>
          <a:p>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 Information on our arrangements for identifying and assessing children with SEND</a:t>
            </a:r>
          </a:p>
          <a:p>
            <a:endParaRPr lang="en-GB" sz="1400" dirty="0">
              <a:latin typeface="Arial" panose="020B0604020202020204" pitchFamily="34" charset="0"/>
              <a:cs typeface="Arial" panose="020B0604020202020204" pitchFamily="34" charset="0"/>
            </a:endParaRPr>
          </a:p>
          <a:p>
            <a:pPr marL="171450" lvl="0" indent="-171450" algn="just">
              <a:buFont typeface="Arial" panose="020B0604020202020204" pitchFamily="34" charset="0"/>
              <a:buChar char="•"/>
            </a:pPr>
            <a:r>
              <a:rPr lang="en-GB" sz="1400" dirty="0">
                <a:latin typeface="Arial" panose="020B0604020202020204" pitchFamily="34" charset="0"/>
                <a:cs typeface="Arial" panose="020B0604020202020204" pitchFamily="34" charset="0"/>
              </a:rPr>
              <a:t>Contact details for our SENDCOs</a:t>
            </a:r>
          </a:p>
          <a:p>
            <a:pPr marL="171450" lvl="0" indent="-171450" algn="jus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171450" lvl="0" indent="-171450" algn="just">
              <a:buFont typeface="Arial" panose="020B0604020202020204" pitchFamily="34" charset="0"/>
              <a:buChar char="•"/>
            </a:pPr>
            <a:r>
              <a:rPr lang="en-GB" sz="1400" dirty="0">
                <a:latin typeface="Arial" panose="020B0604020202020204" pitchFamily="34" charset="0"/>
                <a:cs typeface="Arial" panose="020B0604020202020204" pitchFamily="34" charset="0"/>
              </a:rPr>
              <a:t>Complaints information</a:t>
            </a:r>
          </a:p>
          <a:p>
            <a:pPr marL="171450" lvl="0" indent="-171450" algn="jus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171450" lvl="0" indent="-171450" algn="just">
              <a:buFont typeface="Arial" panose="020B0604020202020204" pitchFamily="34" charset="0"/>
              <a:buChar char="•"/>
            </a:pPr>
            <a:r>
              <a:rPr lang="en-GB" sz="1400" dirty="0">
                <a:latin typeface="Arial" panose="020B0604020202020204" pitchFamily="34" charset="0"/>
                <a:cs typeface="Arial" panose="020B0604020202020204" pitchFamily="34" charset="0"/>
              </a:rPr>
              <a:t>SENDIASS information</a:t>
            </a:r>
          </a:p>
        </p:txBody>
      </p:sp>
      <p:sp>
        <p:nvSpPr>
          <p:cNvPr id="51" name="Text Box 2"/>
          <p:cNvSpPr txBox="1">
            <a:spLocks noChangeArrowheads="1"/>
          </p:cNvSpPr>
          <p:nvPr/>
        </p:nvSpPr>
        <p:spPr bwMode="auto">
          <a:xfrm>
            <a:off x="4838155" y="116958"/>
            <a:ext cx="4210050" cy="2874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u="sng" dirty="0">
                <a:latin typeface="Arial" panose="020B0604020202020204" pitchFamily="34" charset="0"/>
                <a:cs typeface="Arial" panose="020B0604020202020204" pitchFamily="34" charset="0"/>
              </a:rPr>
              <a:t>In this section you will find:</a:t>
            </a:r>
            <a:br>
              <a:rPr lang="en-GB" sz="1400" u="sng" dirty="0">
                <a:latin typeface="Arial" panose="020B0604020202020204" pitchFamily="34" charset="0"/>
                <a:cs typeface="Arial" panose="020B0604020202020204" pitchFamily="34" charset="0"/>
              </a:rPr>
            </a:br>
            <a:endParaRPr lang="en-GB" sz="1400" u="sng"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Information on additional support our school offers for children with SEND.</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Information on how we support the four primary areas of SEND: communication and interaction, cognition and learning, social, emotional and mental health difficulties and sensory and/or physical difficulties. </a:t>
            </a:r>
          </a:p>
          <a:p>
            <a:pPr lvl="0" algn="just"/>
            <a:endParaRPr lang="en-GB" sz="1100" dirty="0"/>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hlinkClick r:id="rId2" action="ppaction://hlinksldjump"/>
                </a:rPr>
                <a:t>More information</a:t>
              </a:r>
              <a:endParaRPr lang="en-GB" sz="1400" b="1" dirty="0"/>
            </a:p>
          </p:txBody>
        </p:sp>
      </p:grpSp>
      <p:grpSp>
        <p:nvGrpSpPr>
          <p:cNvPr id="65" name="Group 64"/>
          <p:cNvGrpSpPr/>
          <p:nvPr/>
        </p:nvGrpSpPr>
        <p:grpSpPr>
          <a:xfrm>
            <a:off x="6224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a:hlinkClick r:id="rId4"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a:hlinkClick r:id="rId5" action="ppaction://hlinksldjump"/>
                </a:rPr>
                <a:t>More information</a:t>
              </a:r>
              <a:endParaRPr lang="en-GB" sz="1400" b="1" dirty="0"/>
            </a:p>
          </p:txBody>
        </p:sp>
      </p:grpSp>
      <p:sp>
        <p:nvSpPr>
          <p:cNvPr id="74" name="Text Box 2"/>
          <p:cNvSpPr txBox="1">
            <a:spLocks noChangeArrowheads="1"/>
          </p:cNvSpPr>
          <p:nvPr/>
        </p:nvSpPr>
        <p:spPr bwMode="auto">
          <a:xfrm>
            <a:off x="4756590" y="4657829"/>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2" name="Isosceles Triangle 1">
            <a:hlinkClick r:id="" action="ppaction://noaction"/>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59" name="Text Box 2"/>
          <p:cNvSpPr txBox="1">
            <a:spLocks noChangeArrowheads="1"/>
          </p:cNvSpPr>
          <p:nvPr/>
        </p:nvSpPr>
        <p:spPr bwMode="auto">
          <a:xfrm>
            <a:off x="27357" y="3480403"/>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u="sng" dirty="0">
                <a:latin typeface="Arial" panose="020B0604020202020204" pitchFamily="34" charset="0"/>
                <a:cs typeface="Arial" panose="020B0604020202020204" pitchFamily="34" charset="0"/>
              </a:rPr>
              <a:t>In this section you will find:</a:t>
            </a:r>
          </a:p>
          <a:p>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 Information on how we involve children</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and parents/carers in identifying SEND</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needs</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How we review pupil progress made towards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the outcomes we have targeted for them.</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Extra Support for parents</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Transition arrangements</a:t>
            </a:r>
          </a:p>
          <a:p>
            <a:pPr marL="285750" indent="-285750">
              <a:buFont typeface="Arial" panose="020B0604020202020204" pitchFamily="34" charset="0"/>
              <a:buChar char="•"/>
            </a:pPr>
            <a:endParaRPr lang="en-GB" sz="1600" dirty="0">
              <a:latin typeface="SassoonPrimaryType" pitchFamily="2" charset="0"/>
            </a:endParaRPr>
          </a:p>
        </p:txBody>
      </p:sp>
      <p:sp>
        <p:nvSpPr>
          <p:cNvPr id="60" name="Text Box 2"/>
          <p:cNvSpPr txBox="1">
            <a:spLocks noChangeArrowheads="1"/>
          </p:cNvSpPr>
          <p:nvPr/>
        </p:nvSpPr>
        <p:spPr bwMode="auto">
          <a:xfrm>
            <a:off x="4832341" y="3573865"/>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latin typeface="Arial" panose="020B0604020202020204" pitchFamily="34" charset="0"/>
                <a:cs typeface="Arial" panose="020B0604020202020204" pitchFamily="34" charset="0"/>
              </a:rPr>
              <a:t>      </a:t>
            </a:r>
            <a:r>
              <a:rPr lang="en-GB" sz="1400" u="sng" dirty="0">
                <a:latin typeface="Arial" panose="020B0604020202020204" pitchFamily="34" charset="0"/>
                <a:cs typeface="Arial" panose="020B0604020202020204" pitchFamily="34" charset="0"/>
              </a:rPr>
              <a:t>In this section you will find:</a:t>
            </a:r>
          </a:p>
          <a:p>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 Information on the extra expertise and services we use to help us to support SEND children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Activities that are available for pupils with SEND in addition to the curriculum.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600" dirty="0">
              <a:latin typeface="SassoonPrimaryType" pitchFamily="2" charset="0"/>
            </a:endParaRPr>
          </a:p>
        </p:txBody>
      </p:sp>
    </p:spTree>
    <p:extLst>
      <p:ext uri="{BB962C8B-B14F-4D97-AF65-F5344CB8AC3E}">
        <p14:creationId xmlns:p14="http://schemas.microsoft.com/office/powerpoint/2010/main" val="137095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006277" y="-82724"/>
            <a:ext cx="2226127" cy="2271690"/>
          </a:xfrm>
          <a:prstGeom prst="rect">
            <a:avLst/>
          </a:prstGeom>
        </p:spPr>
      </p:pic>
      <p:grpSp>
        <p:nvGrpSpPr>
          <p:cNvPr id="7" name="Group 6"/>
          <p:cNvGrpSpPr/>
          <p:nvPr/>
        </p:nvGrpSpPr>
        <p:grpSpPr>
          <a:xfrm>
            <a:off x="7299634" y="135936"/>
            <a:ext cx="1639415" cy="1834370"/>
            <a:chOff x="3158969" y="2812305"/>
            <a:chExt cx="1856990" cy="1683864"/>
          </a:xfrm>
        </p:grpSpPr>
        <p:sp>
          <p:nvSpPr>
            <p:cNvPr id="5" name="AutoShape 3"/>
            <p:cNvSpPr>
              <a:spLocks noChangeArrowheads="1"/>
            </p:cNvSpPr>
            <p:nvPr/>
          </p:nvSpPr>
          <p:spPr bwMode="auto">
            <a:xfrm rot="19548732">
              <a:off x="3158969" y="2812305"/>
              <a:ext cx="1856990" cy="1683864"/>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9876952">
              <a:off x="3445924" y="2976366"/>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Assess</a:t>
              </a: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46" name="Text Box 2"/>
          <p:cNvSpPr txBox="1">
            <a:spLocks noChangeArrowheads="1"/>
          </p:cNvSpPr>
          <p:nvPr/>
        </p:nvSpPr>
        <p:spPr bwMode="auto">
          <a:xfrm>
            <a:off x="-7950" y="401025"/>
            <a:ext cx="7102549" cy="283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Assess</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1400" dirty="0">
              <a:latin typeface="Arial" pitchFamily="34"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Identification- Your child will be identified as having SEND if they have significantly</a:t>
            </a:r>
            <a:r>
              <a:rPr kumimoji="0" lang="en-US" altLang="en-US" sz="1400" b="0" i="0" u="none" strike="noStrike" cap="none" normalizeH="0" dirty="0">
                <a:ln>
                  <a:noFill/>
                </a:ln>
                <a:solidFill>
                  <a:schemeClr val="tx1"/>
                </a:solidFill>
                <a:effectLst/>
                <a:latin typeface="Arial" panose="020B0604020202020204" pitchFamily="34" charset="0"/>
                <a:cs typeface="Arial" panose="020B0604020202020204" pitchFamily="34" charset="0"/>
              </a:rPr>
              <a:t> greater difficulty in learning than the majority of children of the same age or if they have a disability preventing or hindering the use of educational facilities provided for children of the same age within the Local Education Authority. </a:t>
            </a:r>
          </a:p>
        </p:txBody>
      </p:sp>
      <p:sp>
        <p:nvSpPr>
          <p:cNvPr id="47" name="Text Box 2"/>
          <p:cNvSpPr txBox="1">
            <a:spLocks noChangeArrowheads="1"/>
          </p:cNvSpPr>
          <p:nvPr/>
        </p:nvSpPr>
        <p:spPr bwMode="auto">
          <a:xfrm>
            <a:off x="-1" y="1914656"/>
            <a:ext cx="9002112" cy="2767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fontAlgn="base">
              <a:spcBef>
                <a:spcPct val="0"/>
              </a:spcBef>
              <a:spcAft>
                <a:spcPct val="0"/>
              </a:spcAft>
              <a:buFont typeface="Arial" panose="020B0604020202020204" pitchFamily="34" charset="0"/>
              <a:buChar char="•"/>
            </a:pPr>
            <a:r>
              <a:rPr lang="en-GB" sz="1400" dirty="0">
                <a:latin typeface="Arial" panose="020B0604020202020204" pitchFamily="34" charset="0"/>
                <a:cs typeface="Arial" panose="020B0604020202020204" pitchFamily="34" charset="0"/>
              </a:rPr>
              <a:t>We operate an ‘open door’ policy. If you think your child has SEND, the class teacher is the initial point of contact for responding to parental concerns.</a:t>
            </a:r>
          </a:p>
          <a:p>
            <a:pPr marL="285750" indent="-285750" fontAlgn="base">
              <a:spcBef>
                <a:spcPct val="0"/>
              </a:spcBef>
              <a:spcAft>
                <a:spcPct val="0"/>
              </a:spcAf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400" dirty="0">
                <a:latin typeface="Arial" panose="020B0604020202020204" pitchFamily="34" charset="0"/>
                <a:cs typeface="Arial" panose="020B0604020202020204" pitchFamily="34" charset="0"/>
              </a:rPr>
              <a:t>Alternatively contact Mrs Sarah Robb (</a:t>
            </a:r>
            <a:r>
              <a:rPr lang="en-GB" sz="1400" dirty="0" err="1">
                <a:latin typeface="Arial" panose="020B0604020202020204" pitchFamily="34" charset="0"/>
                <a:cs typeface="Arial" panose="020B0604020202020204" pitchFamily="34" charset="0"/>
              </a:rPr>
              <a:t>SENDCo</a:t>
            </a:r>
            <a:r>
              <a:rPr lang="en-GB" sz="1400" dirty="0">
                <a:latin typeface="Arial" panose="020B0604020202020204" pitchFamily="34" charset="0"/>
                <a:cs typeface="Arial" panose="020B0604020202020204" pitchFamily="34" charset="0"/>
              </a:rPr>
              <a:t>) either by telephone (01642 784735) or email </a:t>
            </a:r>
            <a:r>
              <a:rPr lang="en-GB" sz="1400" dirty="0">
                <a:latin typeface="Arial" panose="020B0604020202020204" pitchFamily="34" charset="0"/>
                <a:cs typeface="Arial" panose="020B0604020202020204" pitchFamily="34" charset="0"/>
                <a:hlinkClick r:id="rId6"/>
              </a:rPr>
              <a:t>SENDCO@prestonprimary.co.uk</a:t>
            </a:r>
            <a:r>
              <a:rPr lang="en-GB" sz="1400" dirty="0">
                <a:latin typeface="Arial" panose="020B0604020202020204" pitchFamily="34" charset="0"/>
                <a:cs typeface="Arial" panose="020B0604020202020204" pitchFamily="34" charset="0"/>
              </a:rPr>
              <a:t>, Mr Paul Sanderson, Head of School (01642 784735), or Mrs Claire Allred, SEND Governor.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First Steps - if from our tracking and monitoring of your child’s progress, it becomes apparent that he/she is not making expected progress then the class teacher or SENDCO will arrange a telephone appointment to discuss barriers to learning and how we plan on supporting your child.</a:t>
            </a:r>
          </a:p>
          <a:p>
            <a:pPr fontAlgn="base">
              <a:spcBef>
                <a:spcPct val="0"/>
              </a:spcBef>
              <a:spcAft>
                <a:spcPct val="0"/>
              </a:spcAft>
            </a:pPr>
            <a:endParaRPr lang="en-US" altLang="en-US" sz="1400" dirty="0">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400" dirty="0">
                <a:latin typeface="Arial" panose="020B0604020202020204" pitchFamily="34" charset="0"/>
                <a:cs typeface="Arial" panose="020B0604020202020204" pitchFamily="34" charset="0"/>
              </a:rPr>
              <a:t>Any complaints that parents of pupils with SEN or Disability have should refer to the school’s complaints procedure policy, a link to which can be found on the school website. </a:t>
            </a:r>
          </a:p>
          <a:p>
            <a:pPr fontAlgn="base">
              <a:spcBef>
                <a:spcPct val="0"/>
              </a:spcBef>
              <a:spcAft>
                <a:spcPct val="0"/>
              </a:spcAft>
            </a:pPr>
            <a:endParaRPr lang="en-GB" sz="1400" dirty="0">
              <a:latin typeface="Arial" panose="020B0604020202020204" pitchFamily="34" charset="0"/>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GB" sz="1400" dirty="0">
                <a:latin typeface="Arial" panose="020B0604020202020204" pitchFamily="34" charset="0"/>
                <a:cs typeface="Arial" panose="020B0604020202020204" pitchFamily="34" charset="0"/>
              </a:rPr>
              <a:t>Parents in need of independent and impartial support can contact the SENDIASS Team on 01642 527158 or SENDIASS@Stockton.gov.uk.</a:t>
            </a:r>
          </a:p>
          <a:p>
            <a:pPr marL="285750" indent="-285750" fontAlgn="base">
              <a:spcBef>
                <a:spcPct val="0"/>
              </a:spcBef>
              <a:spcAft>
                <a:spcPct val="0"/>
              </a:spcAf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fontAlgn="base">
              <a:spcBef>
                <a:spcPct val="0"/>
              </a:spcBef>
              <a:spcAft>
                <a:spcPct val="0"/>
              </a:spcAft>
            </a:pPr>
            <a:endParaRPr lang="en-US" altLang="en-US" sz="14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539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196185" y="-78100"/>
            <a:ext cx="1660870" cy="1694863"/>
          </a:xfrm>
          <a:prstGeom prst="rect">
            <a:avLst/>
          </a:prstGeom>
        </p:spPr>
      </p:pic>
      <p:grpSp>
        <p:nvGrpSpPr>
          <p:cNvPr id="6" name="Group 5"/>
          <p:cNvGrpSpPr/>
          <p:nvPr/>
        </p:nvGrpSpPr>
        <p:grpSpPr>
          <a:xfrm>
            <a:off x="7057773" y="108907"/>
            <a:ext cx="1837154" cy="1772479"/>
            <a:chOff x="4289911" y="2454174"/>
            <a:chExt cx="2676432" cy="2061911"/>
          </a:xfrm>
        </p:grpSpPr>
        <p:sp>
          <p:nvSpPr>
            <p:cNvPr id="3" name="AutoShape 3"/>
            <p:cNvSpPr>
              <a:spLocks noChangeArrowheads="1"/>
            </p:cNvSpPr>
            <p:nvPr/>
          </p:nvSpPr>
          <p:spPr bwMode="auto">
            <a:xfrm rot="3519264">
              <a:off x="4597171" y="2146914"/>
              <a:ext cx="2061911" cy="267643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807574" y="2856209"/>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2" name="Rounded Rectangle 11"/>
          <p:cNvSpPr/>
          <p:nvPr/>
        </p:nvSpPr>
        <p:spPr>
          <a:xfrm>
            <a:off x="238835" y="11608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55772" y="75223"/>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hlinkClick r:id="rId6" action="ppaction://hlinksldjump"/>
              </a:rPr>
              <a:t>Communication and Interaction</a:t>
            </a:r>
            <a:endParaRPr lang="en-GB" sz="1400" b="1" dirty="0"/>
          </a:p>
        </p:txBody>
      </p:sp>
      <p:sp>
        <p:nvSpPr>
          <p:cNvPr id="15" name="Rounded Rectangle 14"/>
          <p:cNvSpPr/>
          <p:nvPr/>
        </p:nvSpPr>
        <p:spPr>
          <a:xfrm>
            <a:off x="212407" y="833224"/>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255235" y="807364"/>
            <a:ext cx="2447925" cy="400110"/>
          </a:xfrm>
          <a:prstGeom prst="rect">
            <a:avLst/>
          </a:prstGeom>
          <a:noFill/>
        </p:spPr>
        <p:txBody>
          <a:bodyPr wrap="square" rtlCol="0">
            <a:spAutoFit/>
          </a:bodyPr>
          <a:lstStyle/>
          <a:p>
            <a:pPr algn="ctr"/>
            <a:r>
              <a:rPr lang="en-GB" sz="1000" b="1" dirty="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199832" y="458101"/>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12407" y="1182934"/>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238835" y="1261349"/>
            <a:ext cx="2477069" cy="276999"/>
          </a:xfrm>
          <a:prstGeom prst="rect">
            <a:avLst/>
          </a:prstGeom>
          <a:noFill/>
        </p:spPr>
        <p:txBody>
          <a:bodyPr wrap="square" rtlCol="0">
            <a:spAutoFit/>
          </a:bodyPr>
          <a:lstStyle/>
          <a:p>
            <a:pPr algn="ctr"/>
            <a:r>
              <a:rPr lang="en-GB" sz="1200" b="1" dirty="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238835" y="1616763"/>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latin typeface="Arial" panose="020B0604020202020204" pitchFamily="34" charset="0"/>
                <a:cs typeface="Arial" panose="020B0604020202020204" pitchFamily="34" charset="0"/>
              </a:rPr>
              <a:t>At Preston Primary, we aim to provide the best possible support to enable every child within the school to reach their potential, whatever their ability. We recognise the diverse and individual needs of all of our pupils and take into account the additional support required by those children with Special Educational Needs and Disabilities (SEND).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Our school teaches and supports children with SEND through a range of teaching strategies, differentiating teaching materials, allowing access to ICT equipment and resources, having high expectations, additional adult support, small group work, providing access to a flexible curriculum and extra curricular activities.</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Class teachers will be the key person working with your child. They may work with a teaching assistant (TA) or an external agency worker requested by school. Parents are encouraged to work with the school and other professionals to ensure that their child's needs are identified properly and met as early as possible.</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All pupils registered at school support or EHCP level have an Individual Educational Plan with personalised targets and interventions to support their learning. The Individual Educational Plans are shared with the child, parents, relevant staff and </a:t>
            </a:r>
            <a:r>
              <a:rPr lang="en-GB" sz="1400" dirty="0" err="1">
                <a:latin typeface="Arial" panose="020B0604020202020204" pitchFamily="34" charset="0"/>
                <a:cs typeface="Arial" panose="020B0604020202020204" pitchFamily="34" charset="0"/>
              </a:rPr>
              <a:t>SENDCo</a:t>
            </a:r>
            <a:r>
              <a:rPr lang="en-GB" sz="1400" dirty="0">
                <a:latin typeface="Arial" panose="020B0604020202020204" pitchFamily="34" charset="0"/>
                <a:cs typeface="Arial" panose="020B0604020202020204" pitchFamily="34" charset="0"/>
              </a:rPr>
              <a:t>.  We use an online IEP sharing tool, ‘Provision map’ which parents can log into at any point, view their child’s current IEP and share their views.  </a:t>
            </a:r>
          </a:p>
          <a:p>
            <a:br>
              <a:rPr lang="en-GB" sz="1400" dirty="0">
                <a:latin typeface="Arial" panose="020B0604020202020204" pitchFamily="34" charset="0"/>
                <a:cs typeface="Arial" panose="020B0604020202020204" pitchFamily="34" charset="0"/>
              </a:rPr>
            </a:br>
            <a:br>
              <a:rPr lang="en-GB" dirty="0"/>
            </a:br>
            <a:endParaRPr lang="en-US" altLang="en-US" dirty="0">
              <a:latin typeface="Arial" pitchFamily="34" charset="0"/>
              <a:cs typeface="Arial" pitchFamily="34" charset="0"/>
            </a:endParaRPr>
          </a:p>
        </p:txBody>
      </p:sp>
      <p:sp>
        <p:nvSpPr>
          <p:cNvPr id="4" name="TextBox 3"/>
          <p:cNvSpPr txBox="1"/>
          <p:nvPr/>
        </p:nvSpPr>
        <p:spPr>
          <a:xfrm>
            <a:off x="3221665" y="513113"/>
            <a:ext cx="2838893" cy="461665"/>
          </a:xfrm>
          <a:prstGeom prst="rect">
            <a:avLst/>
          </a:prstGeom>
          <a:noFill/>
        </p:spPr>
        <p:txBody>
          <a:bodyPr wrap="square" rtlCol="0">
            <a:spAutoFit/>
          </a:bodyPr>
          <a:lstStyle/>
          <a:p>
            <a:pPr algn="ctr"/>
            <a:r>
              <a:rPr lang="en-GB" sz="2400" u="sng" dirty="0">
                <a:latin typeface="Arial" panose="020B0604020202020204" pitchFamily="34" charset="0"/>
                <a:cs typeface="Arial" panose="020B0604020202020204" pitchFamily="34" charset="0"/>
              </a:rPr>
              <a:t>Plan</a:t>
            </a:r>
          </a:p>
        </p:txBody>
      </p:sp>
    </p:spTree>
    <p:extLst>
      <p:ext uri="{BB962C8B-B14F-4D97-AF65-F5344CB8AC3E}">
        <p14:creationId xmlns:p14="http://schemas.microsoft.com/office/powerpoint/2010/main" val="371090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9238"/>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528390" y="3805717"/>
            <a:ext cx="2852019" cy="2910393"/>
          </a:xfrm>
          <a:prstGeom prst="rect">
            <a:avLst/>
          </a:prstGeom>
        </p:spPr>
      </p:pic>
      <p:grpSp>
        <p:nvGrpSpPr>
          <p:cNvPr id="7" name="Group 6"/>
          <p:cNvGrpSpPr/>
          <p:nvPr/>
        </p:nvGrpSpPr>
        <p:grpSpPr>
          <a:xfrm>
            <a:off x="6854306" y="4152884"/>
            <a:ext cx="2200184" cy="2278496"/>
            <a:chOff x="4394885" y="2875880"/>
            <a:chExt cx="2200184" cy="2278496"/>
          </a:xfrm>
        </p:grpSpPr>
        <p:sp>
          <p:nvSpPr>
            <p:cNvPr id="8" name="AutoShape 3"/>
            <p:cNvSpPr>
              <a:spLocks noChangeArrowheads="1"/>
            </p:cNvSpPr>
            <p:nvPr/>
          </p:nvSpPr>
          <p:spPr bwMode="auto">
            <a:xfrm rot="8676369">
              <a:off x="4394885" y="2875880"/>
              <a:ext cx="2200184" cy="2278496"/>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788122" y="4534753"/>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4" name="Text Box 2"/>
          <p:cNvSpPr txBox="1">
            <a:spLocks noChangeArrowheads="1"/>
          </p:cNvSpPr>
          <p:nvPr/>
        </p:nvSpPr>
        <p:spPr bwMode="auto">
          <a:xfrm>
            <a:off x="300036" y="586055"/>
            <a:ext cx="8434059" cy="268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latin typeface="Arial" panose="020B0604020202020204" pitchFamily="34" charset="0"/>
                <a:cs typeface="Arial" panose="020B0604020202020204" pitchFamily="34" charset="0"/>
              </a:rPr>
              <a:t>At Preston Primary, we focus on each child's needs. We differentiate our curriculum accordingly to support children with SEND. This can range from providing children with specific interventions to support their need or providing children with extra adult support.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We have a wide range of staff responsible for delivering specific interventions ranging from teaching assistants to teachers. The interventions we use range from supporting English and Maths to social and emotional interventions such as Drawing and Talking therapy, THRIVE and specific learning difficulty interventions like Earth handwriting and Future steps programmes.  More details of some of our interventions can be found on our website. Children who need individual support will either receive this from a member of staff within their class, or by a member of the SEND team.</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We include all children in all activities, including trips and visits, ensuring appropriate risk assessments are in place. Extra curricular activities are available to all SEND children.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As a school and Governing Body, we work closely with a number of external agencies including, Educational Psychology, Hearing and Visual Impaired Service (STARS), specialist learning outreach team, speech and language department and Future Steps. Parents and carers input is invaluable to staff, so regular discussions and involvement is welcomed.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If you feel your child requires specific adaptations please </a:t>
            </a:r>
          </a:p>
          <a:p>
            <a:r>
              <a:rPr lang="en-GB" sz="1400" dirty="0">
                <a:latin typeface="Arial" panose="020B0604020202020204" pitchFamily="34" charset="0"/>
                <a:cs typeface="Arial" panose="020B0604020202020204" pitchFamily="34" charset="0"/>
              </a:rPr>
              <a:t>Contact our SENDCO, Mrs Robb.</a:t>
            </a:r>
            <a:endParaRPr kumimoji="0" lang="en-US" alt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15" name="TextBox 14"/>
          <p:cNvSpPr txBox="1"/>
          <p:nvPr/>
        </p:nvSpPr>
        <p:spPr>
          <a:xfrm>
            <a:off x="3097618" y="124391"/>
            <a:ext cx="2838893" cy="461665"/>
          </a:xfrm>
          <a:prstGeom prst="rect">
            <a:avLst/>
          </a:prstGeom>
          <a:noFill/>
        </p:spPr>
        <p:txBody>
          <a:bodyPr wrap="square" rtlCol="0">
            <a:spAutoFit/>
          </a:bodyPr>
          <a:lstStyle/>
          <a:p>
            <a:pPr algn="ctr"/>
            <a:r>
              <a:rPr lang="en-GB" sz="2400" u="sng" dirty="0">
                <a:latin typeface="Arial" panose="020B0604020202020204" pitchFamily="34" charset="0"/>
                <a:cs typeface="Arial" panose="020B0604020202020204" pitchFamily="34" charset="0"/>
              </a:rPr>
              <a:t>Do</a:t>
            </a:r>
          </a:p>
        </p:txBody>
      </p:sp>
    </p:spTree>
    <p:extLst>
      <p:ext uri="{BB962C8B-B14F-4D97-AF65-F5344CB8AC3E}">
        <p14:creationId xmlns:p14="http://schemas.microsoft.com/office/powerpoint/2010/main" val="86827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65988" y="4722873"/>
            <a:ext cx="2092303" cy="2135128"/>
          </a:xfrm>
          <a:prstGeom prst="rect">
            <a:avLst/>
          </a:prstGeom>
        </p:spPr>
      </p:pic>
      <p:grpSp>
        <p:nvGrpSpPr>
          <p:cNvPr id="7" name="Group 6"/>
          <p:cNvGrpSpPr/>
          <p:nvPr/>
        </p:nvGrpSpPr>
        <p:grpSpPr>
          <a:xfrm>
            <a:off x="258619" y="4491654"/>
            <a:ext cx="2622127" cy="1962369"/>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a:ln w="9525">
                    <a:solidFill>
                      <a:srgbClr val="000000"/>
                    </a:solidFill>
                    <a:round/>
                    <a:headEnd/>
                    <a:tailEnd/>
                  </a:ln>
                  <a:solidFill>
                    <a:srgbClr val="000000"/>
                  </a:solidFill>
                  <a:effectLst/>
                  <a:latin typeface="Arial Black"/>
                </a:rPr>
                <a:t>Review</a:t>
              </a: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7" name="Text Box 2"/>
          <p:cNvSpPr txBox="1">
            <a:spLocks noChangeArrowheads="1"/>
          </p:cNvSpPr>
          <p:nvPr/>
        </p:nvSpPr>
        <p:spPr bwMode="auto">
          <a:xfrm>
            <a:off x="214978" y="267079"/>
            <a:ext cx="8434059" cy="251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GB" sz="2400" u="sng" dirty="0">
                <a:latin typeface="Arial" panose="020B0604020202020204" pitchFamily="34" charset="0"/>
                <a:cs typeface="Arial" panose="020B0604020202020204" pitchFamily="34" charset="0"/>
              </a:rPr>
              <a:t>Review </a:t>
            </a:r>
          </a:p>
          <a:p>
            <a:endParaRPr lang="en-GB" sz="1600" dirty="0"/>
          </a:p>
          <a:p>
            <a:pPr algn="just"/>
            <a:r>
              <a:rPr lang="en-GB" sz="1300" dirty="0">
                <a:latin typeface="Arial" panose="020B0604020202020204" pitchFamily="34" charset="0"/>
                <a:cs typeface="Arial" panose="020B0604020202020204" pitchFamily="34" charset="0"/>
              </a:rPr>
              <a:t>SEND children will be monitored closely and class teachers will informally discuss progress, achievements and concerns with senior leaders including the SENDCO and Head of school throughout the year.</a:t>
            </a:r>
          </a:p>
          <a:p>
            <a:pPr algn="just"/>
            <a:endParaRPr lang="en-GB" sz="1300" dirty="0">
              <a:latin typeface="Arial" panose="020B0604020202020204" pitchFamily="34" charset="0"/>
              <a:cs typeface="Arial" panose="020B0604020202020204" pitchFamily="34" charset="0"/>
            </a:endParaRPr>
          </a:p>
          <a:p>
            <a:pPr algn="just"/>
            <a:r>
              <a:rPr lang="en-GB" sz="1300" dirty="0">
                <a:latin typeface="Arial" panose="020B0604020202020204" pitchFamily="34" charset="0"/>
                <a:cs typeface="Arial" panose="020B0604020202020204" pitchFamily="34" charset="0"/>
              </a:rPr>
              <a:t>The progress of SEND children is reviewed with parents at least termly. These reviews will take place during parent consultation times, or scheduled telephone appointments or meetings to suit parents. The review will discuss what provision has been made for your child and the impact it has had on their learning. Parents will be involved in discussing the next steps for their child and targets will be shared. All children will discuss their progress towards their target with their class teacher and SEND team.  Children with an EHCP will also have Annual and/or Interim reviews where we can review their plan in a child-centred way.  Half-termly SEND coffee mornings are also an opportunity for parents to network and share their advice between each other.  SEND newsletters are sent to all parents on a half-termly basis to ensure information and upcoming events are shared with the whole school community.</a:t>
            </a:r>
          </a:p>
          <a:p>
            <a:endParaRPr lang="en-GB" sz="1300" b="1" u="sng" dirty="0">
              <a:latin typeface="Arial" panose="020B0604020202020204" pitchFamily="34" charset="0"/>
              <a:cs typeface="Arial" panose="020B0604020202020204" pitchFamily="34" charset="0"/>
            </a:endParaRPr>
          </a:p>
          <a:p>
            <a:pPr algn="just"/>
            <a:r>
              <a:rPr lang="en-GB" sz="1300" b="1" u="sng" dirty="0">
                <a:latin typeface="Arial" panose="020B0604020202020204" pitchFamily="34" charset="0"/>
                <a:cs typeface="Arial" panose="020B0604020202020204" pitchFamily="34" charset="0"/>
              </a:rPr>
              <a:t>Transition</a:t>
            </a:r>
            <a:endParaRPr lang="en-GB" sz="1300" dirty="0">
              <a:latin typeface="Arial" panose="020B0604020202020204" pitchFamily="34" charset="0"/>
              <a:cs typeface="Arial" panose="020B0604020202020204" pitchFamily="34" charset="0"/>
            </a:endParaRPr>
          </a:p>
          <a:p>
            <a:pPr algn="just"/>
            <a:r>
              <a:rPr lang="en-GB" sz="1300" dirty="0">
                <a:latin typeface="Arial" panose="020B0604020202020204" pitchFamily="34" charset="0"/>
                <a:cs typeface="Arial" panose="020B0604020202020204" pitchFamily="34" charset="0"/>
              </a:rPr>
              <a:t>We are fully committed to ensuring that children with SEND needs are supported through phases of their education.  We hold transition meetings between class teachers, SENDCO and parents where necessary.  Transition documents outlining plans for each child on an individual basis are passed to staff for the following year group or key stage within school.  When a child reaches Y5, we proceed with the transition guarantee, enabling the child, parents and staff from Preston and prospective secondary schools to meet to discuss the best transition arrangements to Key Stage 3.  Enhanced packages of transition support are also available where necessary depending on the needs of the child.</a:t>
            </a:r>
          </a:p>
          <a:p>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427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3026</TotalTime>
  <Words>2246</Words>
  <Application>Microsoft Office PowerPoint</Application>
  <PresentationFormat>On-screen Show (4:3)</PresentationFormat>
  <Paragraphs>199</Paragraphs>
  <Slides>13</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ＭＳ Ｐゴシック</vt:lpstr>
      <vt:lpstr>Arial</vt:lpstr>
      <vt:lpstr>Arial Black</vt:lpstr>
      <vt:lpstr>Calibri</vt:lpstr>
      <vt:lpstr>SassoonPrimaryType</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P Sanderson</cp:lastModifiedBy>
  <cp:revision>134</cp:revision>
  <cp:lastPrinted>2015-06-26T09:33:17Z</cp:lastPrinted>
  <dcterms:created xsi:type="dcterms:W3CDTF">2014-05-13T13:08:59Z</dcterms:created>
  <dcterms:modified xsi:type="dcterms:W3CDTF">2024-09-05T13:59:55Z</dcterms:modified>
</cp:coreProperties>
</file>